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3" autoAdjust="0"/>
  </p:normalViewPr>
  <p:slideViewPr>
    <p:cSldViewPr>
      <p:cViewPr varScale="1">
        <p:scale>
          <a:sx n="61" d="100"/>
          <a:sy n="61" d="100"/>
        </p:scale>
        <p:origin x="-80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CEC7F-ED86-4B9B-BE5E-46AA5CAC9D8A}" type="datetimeFigureOut">
              <a:rPr lang="en-US" smtClean="0"/>
              <a:t>4/30/2015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04025C-1196-48F8-AE9E-9CADB03B57DE}" type="slidenum">
              <a:rPr lang="en-US" smtClean="0"/>
              <a:t>‹#›</a:t>
            </a:fld>
            <a:endParaRPr lang="en-US"/>
          </a:p>
        </p:txBody>
      </p:sp>
    </p:spTree>
    <p:extLst>
      <p:ext uri="{BB962C8B-B14F-4D97-AF65-F5344CB8AC3E}">
        <p14:creationId xmlns:p14="http://schemas.microsoft.com/office/powerpoint/2010/main" val="319958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Something is waiting for many children each summer and their parents don’t even know it’s out there. It's called the "summer slide," and it describes what happens when young minds sit idle for three months. </a:t>
            </a:r>
          </a:p>
        </p:txBody>
      </p:sp>
      <p:sp>
        <p:nvSpPr>
          <p:cNvPr id="4" name="Slide Number Placeholder 3"/>
          <p:cNvSpPr>
            <a:spLocks noGrp="1"/>
          </p:cNvSpPr>
          <p:nvPr>
            <p:ph type="sldNum" sz="quarter" idx="10"/>
          </p:nvPr>
        </p:nvSpPr>
        <p:spPr/>
        <p:txBody>
          <a:bodyPr/>
          <a:lstStyle/>
          <a:p>
            <a:fld id="{A504025C-1196-48F8-AE9E-9CADB03B57DE}" type="slidenum">
              <a:rPr lang="en-US" smtClean="0"/>
              <a:t>1</a:t>
            </a:fld>
            <a:endParaRPr lang="en-US"/>
          </a:p>
        </p:txBody>
      </p:sp>
    </p:spTree>
    <p:extLst>
      <p:ext uri="{BB962C8B-B14F-4D97-AF65-F5344CB8AC3E}">
        <p14:creationId xmlns:p14="http://schemas.microsoft.com/office/powerpoint/2010/main" val="49362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most effective way to encourage your children to love books and reading is to read aloud to them, and the earlier you start, the better. Even a baby of a few months can see pictures, listen to your voice, and turn cardboard pages.”</a:t>
            </a:r>
            <a:endParaRPr lang="en-US" dirty="0"/>
          </a:p>
        </p:txBody>
      </p:sp>
      <p:sp>
        <p:nvSpPr>
          <p:cNvPr id="4" name="Slide Number Placeholder 3"/>
          <p:cNvSpPr>
            <a:spLocks noGrp="1"/>
          </p:cNvSpPr>
          <p:nvPr>
            <p:ph type="sldNum" sz="quarter" idx="10"/>
          </p:nvPr>
        </p:nvSpPr>
        <p:spPr/>
        <p:txBody>
          <a:bodyPr/>
          <a:lstStyle/>
          <a:p>
            <a:fld id="{A504025C-1196-48F8-AE9E-9CADB03B57DE}" type="slidenum">
              <a:rPr lang="en-US" smtClean="0"/>
              <a:t>4</a:t>
            </a:fld>
            <a:endParaRPr lang="en-US"/>
          </a:p>
        </p:txBody>
      </p:sp>
    </p:spTree>
    <p:extLst>
      <p:ext uri="{BB962C8B-B14F-4D97-AF65-F5344CB8AC3E}">
        <p14:creationId xmlns:p14="http://schemas.microsoft.com/office/powerpoint/2010/main" val="176211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4025C-1196-48F8-AE9E-9CADB03B57DE}" type="slidenum">
              <a:rPr lang="en-US" smtClean="0"/>
              <a:t>5</a:t>
            </a:fld>
            <a:endParaRPr lang="en-US"/>
          </a:p>
        </p:txBody>
      </p:sp>
    </p:spTree>
    <p:extLst>
      <p:ext uri="{BB962C8B-B14F-4D97-AF65-F5344CB8AC3E}">
        <p14:creationId xmlns:p14="http://schemas.microsoft.com/office/powerpoint/2010/main" val="54602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is more than a resource.</a:t>
            </a:r>
            <a:r>
              <a:rPr lang="en-US" baseline="0" dirty="0" smtClean="0"/>
              <a:t> It’s a way of life for all.</a:t>
            </a:r>
            <a:endParaRPr lang="en-US" dirty="0"/>
          </a:p>
        </p:txBody>
      </p:sp>
      <p:sp>
        <p:nvSpPr>
          <p:cNvPr id="4" name="Slide Number Placeholder 3"/>
          <p:cNvSpPr>
            <a:spLocks noGrp="1"/>
          </p:cNvSpPr>
          <p:nvPr>
            <p:ph type="sldNum" sz="quarter" idx="10"/>
          </p:nvPr>
        </p:nvSpPr>
        <p:spPr/>
        <p:txBody>
          <a:bodyPr/>
          <a:lstStyle/>
          <a:p>
            <a:fld id="{A504025C-1196-48F8-AE9E-9CADB03B57DE}" type="slidenum">
              <a:rPr lang="en-US" smtClean="0"/>
              <a:t>19</a:t>
            </a:fld>
            <a:endParaRPr lang="en-US"/>
          </a:p>
        </p:txBody>
      </p:sp>
    </p:spTree>
    <p:extLst>
      <p:ext uri="{BB962C8B-B14F-4D97-AF65-F5344CB8AC3E}">
        <p14:creationId xmlns:p14="http://schemas.microsoft.com/office/powerpoint/2010/main" val="43331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04025C-1196-48F8-AE9E-9CADB03B57DE}" type="slidenum">
              <a:rPr lang="en-US" smtClean="0"/>
              <a:t>21</a:t>
            </a:fld>
            <a:endParaRPr lang="en-US"/>
          </a:p>
        </p:txBody>
      </p:sp>
    </p:spTree>
    <p:extLst>
      <p:ext uri="{BB962C8B-B14F-4D97-AF65-F5344CB8AC3E}">
        <p14:creationId xmlns:p14="http://schemas.microsoft.com/office/powerpoint/2010/main" val="338770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D74E0C-9628-4D2D-A2E3-1256EFC4ED7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3286014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74E0C-9628-4D2D-A2E3-1256EFC4ED7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383310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74E0C-9628-4D2D-A2E3-1256EFC4ED7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41982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74E0C-9628-4D2D-A2E3-1256EFC4ED7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292928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74E0C-9628-4D2D-A2E3-1256EFC4ED79}" type="datetimeFigureOut">
              <a:rPr lang="en-US" smtClean="0"/>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265352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D74E0C-9628-4D2D-A2E3-1256EFC4ED79}"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158542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D74E0C-9628-4D2D-A2E3-1256EFC4ED79}" type="datetimeFigureOut">
              <a:rPr lang="en-US" smtClean="0"/>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174185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D74E0C-9628-4D2D-A2E3-1256EFC4ED79}" type="datetimeFigureOut">
              <a:rPr lang="en-US" smtClean="0"/>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3373138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74E0C-9628-4D2D-A2E3-1256EFC4ED79}" type="datetimeFigureOut">
              <a:rPr lang="en-US" smtClean="0"/>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369980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74E0C-9628-4D2D-A2E3-1256EFC4ED79}"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2913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74E0C-9628-4D2D-A2E3-1256EFC4ED79}" type="datetimeFigureOut">
              <a:rPr lang="en-US" smtClean="0"/>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00610-86EF-4F7E-977D-1F19DE7EF973}" type="slidenum">
              <a:rPr lang="en-US" smtClean="0"/>
              <a:t>‹#›</a:t>
            </a:fld>
            <a:endParaRPr lang="en-US"/>
          </a:p>
        </p:txBody>
      </p:sp>
    </p:spTree>
    <p:extLst>
      <p:ext uri="{BB962C8B-B14F-4D97-AF65-F5344CB8AC3E}">
        <p14:creationId xmlns:p14="http://schemas.microsoft.com/office/powerpoint/2010/main" val="187679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74E0C-9628-4D2D-A2E3-1256EFC4ED79}" type="datetimeFigureOut">
              <a:rPr lang="en-US" smtClean="0"/>
              <a:t>4/30/2015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00610-86EF-4F7E-977D-1F19DE7EF973}" type="slidenum">
              <a:rPr lang="en-US" smtClean="0"/>
              <a:t>‹#›</a:t>
            </a:fld>
            <a:endParaRPr lang="en-US"/>
          </a:p>
        </p:txBody>
      </p:sp>
    </p:spTree>
    <p:extLst>
      <p:ext uri="{BB962C8B-B14F-4D97-AF65-F5344CB8AC3E}">
        <p14:creationId xmlns:p14="http://schemas.microsoft.com/office/powerpoint/2010/main" val="531539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Q-GLuydiMe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solidFill>
              </a:rPr>
              <a:t>Preparing for Summer</a:t>
            </a:r>
            <a:endParaRPr lang="en-US" dirty="0">
              <a:solidFill>
                <a:schemeClr val="accent1"/>
              </a:solidFill>
            </a:endParaRPr>
          </a:p>
        </p:txBody>
      </p:sp>
      <p:sp>
        <p:nvSpPr>
          <p:cNvPr id="3" name="Subtitle 2"/>
          <p:cNvSpPr>
            <a:spLocks noGrp="1"/>
          </p:cNvSpPr>
          <p:nvPr>
            <p:ph type="subTitle" idx="1"/>
          </p:nvPr>
        </p:nvSpPr>
        <p:spPr/>
        <p:txBody>
          <a:bodyPr>
            <a:normAutofit/>
          </a:bodyPr>
          <a:lstStyle/>
          <a:p>
            <a:r>
              <a:rPr lang="en-US" i="1" dirty="0" smtClean="0">
                <a:solidFill>
                  <a:schemeClr val="accent1"/>
                </a:solidFill>
              </a:rPr>
              <a:t>Parents </a:t>
            </a:r>
            <a:r>
              <a:rPr lang="en-US" i="1" dirty="0" smtClean="0">
                <a:solidFill>
                  <a:schemeClr val="accent1"/>
                </a:solidFill>
              </a:rPr>
              <a:t>and Reading Committee</a:t>
            </a:r>
          </a:p>
          <a:p>
            <a:r>
              <a:rPr lang="en-US" i="1" dirty="0" smtClean="0">
                <a:solidFill>
                  <a:schemeClr val="accent1"/>
                </a:solidFill>
              </a:rPr>
              <a:t>Prepared &amp; Presented </a:t>
            </a:r>
            <a:r>
              <a:rPr lang="en-US" i="1" dirty="0" smtClean="0">
                <a:solidFill>
                  <a:schemeClr val="accent1"/>
                </a:solidFill>
              </a:rPr>
              <a:t>by </a:t>
            </a:r>
            <a:endParaRPr lang="en-US" i="1" dirty="0">
              <a:solidFill>
                <a:schemeClr val="accent1"/>
              </a:solidFill>
            </a:endParaRPr>
          </a:p>
          <a:p>
            <a:r>
              <a:rPr lang="en-US" i="1" dirty="0" smtClean="0">
                <a:solidFill>
                  <a:schemeClr val="accent1"/>
                </a:solidFill>
              </a:rPr>
              <a:t>Aretha Eldridge Williams</a:t>
            </a:r>
            <a:endParaRPr lang="en-US" i="1" dirty="0">
              <a:solidFill>
                <a:schemeClr val="accent1"/>
              </a:solidFill>
            </a:endParaRPr>
          </a:p>
        </p:txBody>
      </p:sp>
      <p:pic>
        <p:nvPicPr>
          <p:cNvPr id="4098" name="Picture 2" descr="C:\Users\Aretha\AppData\Local\Microsoft\Windows\Temporary Internet Files\Content.IE5\MFKXM5VL\Summer%20Fu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5134072"/>
            <a:ext cx="1752600" cy="104669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retha\AppData\Local\Microsoft\Windows\Temporary Internet Files\Content.IE5\3Q13L0CQ\color-adult-logo-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2850" y="2056802"/>
            <a:ext cx="476303" cy="4572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Aretha\AppData\Local\Microsoft\Windows\Temporary Internet Files\Content.IE5\3Q13L0CQ\color-adult-logo-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505370"/>
            <a:ext cx="2318004" cy="178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42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Give teens an opportunity to choose their own books. When you and your teen are out together, browse in a bookstore or library.</a:t>
            </a:r>
          </a:p>
          <a:p>
            <a:pPr marL="0" indent="0">
              <a:buNone/>
            </a:pPr>
            <a:r>
              <a:rPr lang="en-US" dirty="0"/>
              <a:t> </a:t>
            </a:r>
            <a:r>
              <a:rPr lang="en-US" dirty="0" smtClean="0"/>
              <a:t>  Go your separate ways and make your own   selections. A bookstore gift certificate is a nice way of saying, "You choose."</a:t>
            </a:r>
          </a:p>
        </p:txBody>
      </p:sp>
    </p:spTree>
    <p:extLst>
      <p:ext uri="{BB962C8B-B14F-4D97-AF65-F5344CB8AC3E}">
        <p14:creationId xmlns:p14="http://schemas.microsoft.com/office/powerpoint/2010/main" val="1827623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endParaRPr lang="en-US" dirty="0" smtClean="0"/>
          </a:p>
          <a:p>
            <a:r>
              <a:rPr lang="en-US" dirty="0" smtClean="0"/>
              <a:t>Build on your teen's interests. Look for books and articles that feature their favorite sports teams, rock stars, hobbies, or television shows.</a:t>
            </a:r>
          </a:p>
          <a:p>
            <a:r>
              <a:rPr lang="en-US" dirty="0" smtClean="0"/>
              <a:t> Give a gift subscription to a special interest magazine.</a:t>
            </a:r>
          </a:p>
          <a:p>
            <a:endParaRPr lang="en-US" dirty="0"/>
          </a:p>
        </p:txBody>
      </p:sp>
      <p:pic>
        <p:nvPicPr>
          <p:cNvPr id="11266" name="Picture 2" descr="C:\Users\Aretha\AppData\Local\Microsoft\Windows\Temporary Internet Files\Content.IE5\5KFKRPFP\amazon_c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5825" y="4953000"/>
            <a:ext cx="1958975" cy="150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047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endParaRPr lang="en-US" dirty="0" smtClean="0"/>
          </a:p>
          <a:p>
            <a:r>
              <a:rPr lang="en-US" dirty="0" smtClean="0"/>
              <a:t>View pleasure reading as a value in itself. Almost anything your youngsters read—including the Sunday comics—helps build reading skills.</a:t>
            </a:r>
          </a:p>
          <a:p>
            <a:endParaRPr lang="en-US" dirty="0"/>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257" y="3827768"/>
            <a:ext cx="1695744" cy="219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53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Read some books written for teens. </a:t>
            </a:r>
          </a:p>
          <a:p>
            <a:pPr marL="0" indent="0">
              <a:buNone/>
            </a:pPr>
            <a:r>
              <a:rPr lang="en-US" dirty="0" smtClean="0"/>
              <a:t>Young adult novels can give you valuable insights into the concerns and pressures felt by teenagers. You may find that these books provide a neutral ground on which to talk</a:t>
            </a:r>
          </a:p>
          <a:p>
            <a:pPr marL="0" indent="0">
              <a:buNone/>
            </a:pPr>
            <a:r>
              <a:rPr lang="en-US" dirty="0" smtClean="0"/>
              <a:t> about sensitive subjects.</a:t>
            </a:r>
            <a:endParaRPr lang="en-US" dirty="0"/>
          </a:p>
        </p:txBody>
      </p:sp>
      <p:pic>
        <p:nvPicPr>
          <p:cNvPr id="12290" name="Picture 2" descr="C:\Users\Aretha\AppData\Local\Microsoft\Windows\Temporary Internet Files\Content.IE5\MFKXM5VL\barnes-noo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894263"/>
            <a:ext cx="2246313" cy="130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4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r>
              <a:rPr lang="en-US" dirty="0" smtClean="0"/>
              <a:t>Make reading aloud a natural part of family life. Share an article you clipped from the paper, a poem, a letter—without turning it into a lesson.</a:t>
            </a:r>
          </a:p>
          <a:p>
            <a:r>
              <a:rPr lang="en-US" dirty="0" smtClean="0"/>
              <a:t>Acknowledge your teen's mature interests. Look for ways to acknowledge the emerging adult in your teens by suggesting some adult reading you think they can handle.</a:t>
            </a:r>
            <a:endParaRPr lang="en-US" dirty="0"/>
          </a:p>
        </p:txBody>
      </p:sp>
    </p:spTree>
    <p:extLst>
      <p:ext uri="{BB962C8B-B14F-4D97-AF65-F5344CB8AC3E}">
        <p14:creationId xmlns:p14="http://schemas.microsoft.com/office/powerpoint/2010/main" val="3352202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r>
              <a:rPr lang="en-US" dirty="0" smtClean="0"/>
              <a:t>Keep the big picture in mind. For all sorts of reasons, some teenagers go through periods without showing much interest in reading. Don't panic! Time, and a few tips from teachers, may help rekindle their interest.</a:t>
            </a:r>
          </a:p>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267200"/>
            <a:ext cx="2514600" cy="232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92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r>
              <a:rPr lang="en-US" dirty="0" smtClean="0"/>
              <a:t>What's in it for your teen</a:t>
            </a:r>
            <a:r>
              <a:rPr lang="en-US" dirty="0" smtClean="0"/>
              <a:t>?</a:t>
            </a:r>
          </a:p>
          <a:p>
            <a:endParaRPr lang="en-US" dirty="0" smtClean="0"/>
          </a:p>
          <a:p>
            <a:r>
              <a:rPr lang="en-US" dirty="0" smtClean="0"/>
              <a:t>Become an expert</a:t>
            </a:r>
            <a:r>
              <a:rPr lang="en-US" dirty="0" smtClean="0"/>
              <a:t>.</a:t>
            </a:r>
          </a:p>
          <a:p>
            <a:endParaRPr lang="en-US" dirty="0" smtClean="0"/>
          </a:p>
          <a:p>
            <a:r>
              <a:rPr lang="en-US" dirty="0" smtClean="0"/>
              <a:t>Live dangerously. </a:t>
            </a:r>
            <a:endParaRPr lang="en-US" dirty="0"/>
          </a:p>
        </p:txBody>
      </p:sp>
    </p:spTree>
    <p:extLst>
      <p:ext uri="{BB962C8B-B14F-4D97-AF65-F5344CB8AC3E}">
        <p14:creationId xmlns:p14="http://schemas.microsoft.com/office/powerpoint/2010/main" val="2204959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normAutofit/>
          </a:bodyPr>
          <a:lstStyle/>
          <a:p>
            <a:r>
              <a:rPr lang="en-US" dirty="0" smtClean="0"/>
              <a:t>Have a few laughs. </a:t>
            </a:r>
            <a:endParaRPr lang="en-US" dirty="0" smtClean="0"/>
          </a:p>
          <a:p>
            <a:endParaRPr lang="en-US" dirty="0" smtClean="0"/>
          </a:p>
          <a:p>
            <a:r>
              <a:rPr lang="en-US" dirty="0" smtClean="0"/>
              <a:t>See the world</a:t>
            </a:r>
            <a:r>
              <a:rPr lang="en-US" dirty="0" smtClean="0"/>
              <a:t>.</a:t>
            </a:r>
          </a:p>
          <a:p>
            <a:endParaRPr lang="en-US" dirty="0" smtClean="0"/>
          </a:p>
          <a:p>
            <a:r>
              <a:rPr lang="en-US" dirty="0" smtClean="0"/>
              <a:t> Travel </a:t>
            </a:r>
            <a:r>
              <a:rPr lang="en-US" dirty="0" smtClean="0"/>
              <a:t>through time. </a:t>
            </a:r>
            <a:endParaRPr lang="en-US" dirty="0"/>
          </a:p>
        </p:txBody>
      </p:sp>
    </p:spTree>
    <p:extLst>
      <p:ext uri="{BB962C8B-B14F-4D97-AF65-F5344CB8AC3E}">
        <p14:creationId xmlns:p14="http://schemas.microsoft.com/office/powerpoint/2010/main" val="2596076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r>
              <a:rPr lang="en-US" dirty="0" smtClean="0"/>
              <a:t>Use their brains. </a:t>
            </a:r>
            <a:endParaRPr lang="en-US" dirty="0" smtClean="0"/>
          </a:p>
          <a:p>
            <a:endParaRPr lang="en-US" dirty="0"/>
          </a:p>
          <a:p>
            <a:r>
              <a:rPr lang="en-US" dirty="0" smtClean="0"/>
              <a:t>Get </a:t>
            </a:r>
            <a:r>
              <a:rPr lang="en-US" dirty="0" smtClean="0"/>
              <a:t>some free advice. </a:t>
            </a:r>
            <a:endParaRPr lang="en-US" dirty="0"/>
          </a:p>
        </p:txBody>
      </p:sp>
      <p:pic>
        <p:nvPicPr>
          <p:cNvPr id="13314" name="Picture 2" descr="C:\Users\Aretha\AppData\Local\Microsoft\Windows\Temporary Internet Files\Content.IE5\QRPWA7UK\brain-mind-musi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5052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4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r>
              <a:rPr lang="en-US" dirty="0" smtClean="0"/>
              <a:t>Discover new interests. </a:t>
            </a:r>
            <a:endParaRPr lang="en-US" dirty="0" smtClean="0"/>
          </a:p>
          <a:p>
            <a:endParaRPr lang="en-US" dirty="0" smtClean="0"/>
          </a:p>
          <a:p>
            <a:r>
              <a:rPr lang="en-US" dirty="0" smtClean="0"/>
              <a:t>Find </a:t>
            </a:r>
            <a:r>
              <a:rPr lang="en-US" dirty="0" smtClean="0"/>
              <a:t>a cause. </a:t>
            </a:r>
            <a:endParaRPr lang="en-US" dirty="0" smtClean="0"/>
          </a:p>
          <a:p>
            <a:endParaRPr lang="en-US" dirty="0" smtClean="0"/>
          </a:p>
          <a:p>
            <a:r>
              <a:rPr lang="en-US" dirty="0" smtClean="0"/>
              <a:t>Escape</a:t>
            </a:r>
            <a:r>
              <a:rPr lang="en-US" dirty="0" smtClean="0"/>
              <a:t>. </a:t>
            </a:r>
            <a:endParaRPr lang="en-US" dirty="0"/>
          </a:p>
        </p:txBody>
      </p:sp>
    </p:spTree>
    <p:extLst>
      <p:ext uri="{BB962C8B-B14F-4D97-AF65-F5344CB8AC3E}">
        <p14:creationId xmlns:p14="http://schemas.microsoft.com/office/powerpoint/2010/main" val="70101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5" name="Content Placeholder 4"/>
          <p:cNvSpPr>
            <a:spLocks noGrp="1"/>
          </p:cNvSpPr>
          <p:nvPr>
            <p:ph idx="1"/>
          </p:nvPr>
        </p:nvSpPr>
        <p:spPr/>
        <p:txBody>
          <a:bodyPr/>
          <a:lstStyle/>
          <a:p>
            <a:r>
              <a:rPr lang="en-US" dirty="0" smtClean="0"/>
              <a:t>As parents approach the summer break, many are thinking about the family vacation, trips to the pool, how to keep children engaged in activities at home, the abrupt changes to everyone's schedule—and how to juggle it all. What they might not be focusing on is how much educational ground their children could lose during the three-month break from school, particularly when it comes to reading.</a:t>
            </a:r>
            <a:endParaRPr lang="en-US" dirty="0"/>
          </a:p>
        </p:txBody>
      </p:sp>
    </p:spTree>
    <p:extLst>
      <p:ext uri="{BB962C8B-B14F-4D97-AF65-F5344CB8AC3E}">
        <p14:creationId xmlns:p14="http://schemas.microsoft.com/office/powerpoint/2010/main" val="187162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r>
              <a:rPr lang="en-US" dirty="0" smtClean="0"/>
              <a:t>The sun is out; it’s time to play.</a:t>
            </a:r>
          </a:p>
          <a:p>
            <a:pPr marL="0" indent="0">
              <a:buNone/>
            </a:pPr>
            <a:endParaRPr lang="en-US" dirty="0" smtClean="0"/>
          </a:p>
          <a:p>
            <a:r>
              <a:rPr lang="en-US" dirty="0" smtClean="0"/>
              <a:t>Make sure you read EVERY day!</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85417"/>
            <a:ext cx="2776537" cy="276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26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6705600" cy="5059363"/>
          </a:xfrm>
        </p:spPr>
        <p:txBody>
          <a:bodyPr>
            <a:normAutofit fontScale="25000" lnSpcReduction="20000"/>
          </a:bodyPr>
          <a:lstStyle/>
          <a:p>
            <a:pPr marL="0" indent="0">
              <a:buNone/>
            </a:pPr>
            <a:r>
              <a:rPr lang="en-US" sz="4200" b="1" dirty="0" smtClean="0"/>
              <a:t> References &amp; Resources</a:t>
            </a:r>
          </a:p>
          <a:p>
            <a:pPr marL="0" indent="0">
              <a:buNone/>
            </a:pPr>
            <a:endParaRPr lang="en-US" sz="4200" b="1" dirty="0"/>
          </a:p>
          <a:p>
            <a:pPr marL="0" indent="0">
              <a:buNone/>
            </a:pPr>
            <a:r>
              <a:rPr lang="en-US" sz="4200" b="1" dirty="0" smtClean="0">
                <a:hlinkClick r:id="rId3"/>
              </a:rPr>
              <a:t>https://www.youtube.com/watch?v=Q-GLuydiMe4</a:t>
            </a:r>
            <a:endParaRPr lang="en-US" sz="4200" b="1" dirty="0" smtClean="0"/>
          </a:p>
          <a:p>
            <a:pPr marL="0" indent="0">
              <a:buNone/>
            </a:pPr>
            <a:endParaRPr lang="en-US" sz="4200" b="1" dirty="0"/>
          </a:p>
          <a:p>
            <a:pPr marL="0" indent="0">
              <a:buNone/>
            </a:pPr>
            <a:r>
              <a:rPr lang="en-US" sz="7400" b="1" dirty="0" smtClean="0"/>
              <a:t>ALA</a:t>
            </a:r>
          </a:p>
          <a:p>
            <a:pPr marL="0" indent="0">
              <a:buNone/>
            </a:pPr>
            <a:r>
              <a:rPr lang="en-US" sz="7400" b="1" dirty="0" smtClean="0"/>
              <a:t>Barnes and Nobles</a:t>
            </a:r>
          </a:p>
          <a:p>
            <a:pPr marL="0" indent="0">
              <a:buNone/>
            </a:pPr>
            <a:r>
              <a:rPr lang="en-US" sz="7400" b="1" dirty="0" smtClean="0"/>
              <a:t>Education.com</a:t>
            </a:r>
          </a:p>
          <a:p>
            <a:pPr marL="0" indent="0">
              <a:buNone/>
            </a:pPr>
            <a:r>
              <a:rPr lang="en-US" sz="7400" b="1" dirty="0" smtClean="0"/>
              <a:t>ILA</a:t>
            </a:r>
          </a:p>
          <a:p>
            <a:pPr marL="0" indent="0">
              <a:buNone/>
            </a:pPr>
            <a:r>
              <a:rPr lang="en-US" sz="7400" b="1" dirty="0" smtClean="0"/>
              <a:t>National Institute for Literacy</a:t>
            </a:r>
          </a:p>
          <a:p>
            <a:pPr marL="0" indent="0">
              <a:buNone/>
            </a:pPr>
            <a:r>
              <a:rPr lang="en-US" sz="7400" b="1" dirty="0" smtClean="0"/>
              <a:t>Reading Rockets</a:t>
            </a:r>
          </a:p>
          <a:p>
            <a:pPr marL="0" indent="0">
              <a:buNone/>
            </a:pPr>
            <a:r>
              <a:rPr lang="en-US" sz="7400" b="1" dirty="0" smtClean="0"/>
              <a:t>Read Write Think</a:t>
            </a:r>
          </a:p>
          <a:p>
            <a:pPr marL="0" indent="0">
              <a:buNone/>
            </a:pPr>
            <a:r>
              <a:rPr lang="en-US" sz="7400" b="1" dirty="0" smtClean="0"/>
              <a:t>RIF</a:t>
            </a:r>
          </a:p>
          <a:p>
            <a:pPr marL="0" indent="0">
              <a:buNone/>
            </a:pPr>
            <a:r>
              <a:rPr lang="en-US" sz="7400" b="1" dirty="0" smtClean="0"/>
              <a:t>Scholastic</a:t>
            </a:r>
          </a:p>
          <a:p>
            <a:pPr marL="0" indent="0">
              <a:buNone/>
            </a:pPr>
            <a:endParaRPr lang="en-US" sz="7400" b="1" dirty="0"/>
          </a:p>
          <a:p>
            <a:pPr marL="0" indent="0">
              <a:buNone/>
            </a:pPr>
            <a:endParaRPr lang="en-US" sz="4200" b="1" dirty="0" smtClean="0"/>
          </a:p>
          <a:p>
            <a:pPr marL="0" indent="0">
              <a:buNone/>
            </a:pPr>
            <a:r>
              <a:rPr lang="en-US" sz="4200" b="1" i="1" dirty="0" smtClean="0">
                <a:solidFill>
                  <a:srgbClr val="FF0000"/>
                </a:solidFill>
              </a:rPr>
              <a:t>NOTE:  If  LRA has your email address, this presentation will be emailed to you.</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a:t> </a:t>
            </a:r>
            <a:r>
              <a:rPr lang="en-US" dirty="0" smtClean="0"/>
              <a:t> </a:t>
            </a:r>
          </a:p>
          <a:p>
            <a:pPr marL="0" indent="0">
              <a:buNone/>
            </a:pPr>
            <a:endParaRPr lang="en-US" dirty="0"/>
          </a:p>
          <a:p>
            <a:pPr marL="0" indent="0">
              <a:buNone/>
            </a:pPr>
            <a:endParaRPr lang="en-US" dirty="0"/>
          </a:p>
        </p:txBody>
      </p:sp>
      <p:sp>
        <p:nvSpPr>
          <p:cNvPr id="7" name="TextBox 6"/>
          <p:cNvSpPr txBox="1"/>
          <p:nvPr/>
        </p:nvSpPr>
        <p:spPr>
          <a:xfrm>
            <a:off x="304800" y="228600"/>
            <a:ext cx="8382000" cy="369332"/>
          </a:xfrm>
          <a:prstGeom prst="rect">
            <a:avLst/>
          </a:prstGeom>
          <a:noFill/>
        </p:spPr>
        <p:txBody>
          <a:bodyPr wrap="square" rtlCol="0">
            <a:spAutoFit/>
          </a:bodyPr>
          <a:lstStyle/>
          <a:p>
            <a:pPr algn="ctr"/>
            <a:r>
              <a:rPr lang="en-US" dirty="0" smtClean="0"/>
              <a:t>Preparing for Summer</a:t>
            </a:r>
            <a:endParaRPr lang="en-US" dirty="0"/>
          </a:p>
        </p:txBody>
      </p:sp>
    </p:spTree>
    <p:extLst>
      <p:ext uri="{BB962C8B-B14F-4D97-AF65-F5344CB8AC3E}">
        <p14:creationId xmlns:p14="http://schemas.microsoft.com/office/powerpoint/2010/main" val="373880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r>
              <a:rPr lang="en-US" dirty="0" smtClean="0"/>
              <a:t>Summer slide affects millions of children each year in this country—but it doesn't have to.</a:t>
            </a:r>
          </a:p>
          <a:p>
            <a:pPr marL="0" indent="0">
              <a:buNone/>
            </a:pPr>
            <a:endParaRPr lang="en-US" dirty="0" smtClean="0"/>
          </a:p>
          <a:p>
            <a:r>
              <a:rPr lang="en-US" dirty="0" smtClean="0"/>
              <a:t> There are many tips for parents, caregivers, and members of community organizations to help keep learning fun throughout the summer break and the rest of the year.</a:t>
            </a:r>
          </a:p>
          <a:p>
            <a:endParaRPr lang="en-US" dirty="0"/>
          </a:p>
        </p:txBody>
      </p:sp>
    </p:spTree>
    <p:extLst>
      <p:ext uri="{BB962C8B-B14F-4D97-AF65-F5344CB8AC3E}">
        <p14:creationId xmlns:p14="http://schemas.microsoft.com/office/powerpoint/2010/main" val="421986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767681"/>
            <a:ext cx="5943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93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a:xfrm>
            <a:off x="457200" y="1447800"/>
            <a:ext cx="8305800" cy="4678363"/>
          </a:xfrm>
        </p:spPr>
        <p:txBody>
          <a:bodyPr>
            <a:normAutofit fontScale="92500" lnSpcReduction="10000"/>
          </a:bodyPr>
          <a:lstStyle/>
          <a:p>
            <a:r>
              <a:rPr lang="en-US" dirty="0" smtClean="0"/>
              <a:t>Combine activities with books.</a:t>
            </a:r>
          </a:p>
          <a:p>
            <a:r>
              <a:rPr lang="en-US" dirty="0" smtClean="0"/>
              <a:t>Visit the library.</a:t>
            </a:r>
          </a:p>
          <a:p>
            <a:r>
              <a:rPr lang="en-US" dirty="0" smtClean="0"/>
              <a:t>Lead by example.</a:t>
            </a:r>
          </a:p>
          <a:p>
            <a:r>
              <a:rPr lang="en-US" dirty="0" smtClean="0"/>
              <a:t>Talk it up.</a:t>
            </a:r>
          </a:p>
          <a:p>
            <a:r>
              <a:rPr lang="en-US" dirty="0" smtClean="0"/>
              <a:t>Help kids find time to read.</a:t>
            </a:r>
          </a:p>
          <a:p>
            <a:r>
              <a:rPr lang="en-US" dirty="0" smtClean="0"/>
              <a:t>Relax the rules for summer.</a:t>
            </a:r>
          </a:p>
          <a:p>
            <a:r>
              <a:rPr lang="en-US" dirty="0" smtClean="0"/>
              <a:t>Have plenty of reading material around.</a:t>
            </a:r>
          </a:p>
          <a:p>
            <a:r>
              <a:rPr lang="en-US" dirty="0" smtClean="0"/>
              <a:t>Use books to break the boredom</a:t>
            </a:r>
          </a:p>
          <a:p>
            <a:r>
              <a:rPr lang="en-US" dirty="0" smtClean="0"/>
              <a:t>Read aloud with kids.</a:t>
            </a:r>
            <a:endParaRPr lang="en-US" dirty="0"/>
          </a:p>
        </p:txBody>
      </p:sp>
    </p:spTree>
    <p:extLst>
      <p:ext uri="{BB962C8B-B14F-4D97-AF65-F5344CB8AC3E}">
        <p14:creationId xmlns:p14="http://schemas.microsoft.com/office/powerpoint/2010/main" val="133827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a:xfrm>
            <a:off x="457200" y="1600200"/>
            <a:ext cx="8153400" cy="4724399"/>
          </a:xfrm>
        </p:spPr>
        <p:txBody>
          <a:bodyPr>
            <a:normAutofit/>
          </a:bodyPr>
          <a:lstStyle/>
          <a:p>
            <a:r>
              <a:rPr lang="en-US" dirty="0" smtClean="0">
                <a:solidFill>
                  <a:srgbClr val="7030A0"/>
                </a:solidFill>
              </a:rPr>
              <a:t>Teenagers and Reading</a:t>
            </a:r>
          </a:p>
          <a:p>
            <a:endParaRPr lang="en-US" dirty="0" smtClean="0"/>
          </a:p>
          <a:p>
            <a:pPr marL="0" indent="0">
              <a:buNone/>
            </a:pPr>
            <a:r>
              <a:rPr lang="en-US" dirty="0" smtClean="0"/>
              <a:t>Try to avoid...</a:t>
            </a:r>
          </a:p>
          <a:p>
            <a:r>
              <a:rPr lang="en-US" dirty="0" smtClean="0"/>
              <a:t>Before we list ways to encourage teen reading that work, here are a few tactics that don't:</a:t>
            </a:r>
          </a:p>
          <a:p>
            <a:endParaRPr lang="en-US" dirty="0" smtClean="0"/>
          </a:p>
          <a:p>
            <a:endParaRPr lang="en-US" dirty="0" smtClean="0"/>
          </a:p>
          <a:p>
            <a:endParaRPr lang="en-US" dirty="0"/>
          </a:p>
        </p:txBody>
      </p:sp>
      <p:pic>
        <p:nvPicPr>
          <p:cNvPr id="10242" name="Picture 2" descr="C:\Users\Aretha\AppData\Local\Microsoft\Windows\Temporary Internet Files\Content.IE5\3CEGG6NJ\ocean-clipar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419600"/>
            <a:ext cx="2100262" cy="215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53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normAutofit lnSpcReduction="10000"/>
          </a:bodyPr>
          <a:lstStyle/>
          <a:p>
            <a:r>
              <a:rPr lang="en-US" dirty="0" smtClean="0"/>
              <a:t>Pressuring, nagging, or bribing. Encourage teens to read, but don't hound them.</a:t>
            </a:r>
          </a:p>
          <a:p>
            <a:endParaRPr lang="en-US" dirty="0" smtClean="0"/>
          </a:p>
          <a:p>
            <a:endParaRPr lang="en-US" dirty="0" smtClean="0"/>
          </a:p>
          <a:p>
            <a:r>
              <a:rPr lang="en-US" dirty="0" smtClean="0"/>
              <a:t>Criticizing what teens read. Explain what troubles you about certain types of reading materials after reading them yourself. Forbid as little as possible. And whenever you can, accept differences of opinion as just that.</a:t>
            </a:r>
          </a:p>
          <a:p>
            <a:endParaRPr lang="en-US" dirty="0" smtClean="0"/>
          </a:p>
          <a:p>
            <a:endParaRPr lang="en-US" dirty="0" smtClean="0"/>
          </a:p>
          <a:p>
            <a:endParaRPr lang="en-US" dirty="0"/>
          </a:p>
        </p:txBody>
      </p:sp>
    </p:spTree>
    <p:extLst>
      <p:ext uri="{BB962C8B-B14F-4D97-AF65-F5344CB8AC3E}">
        <p14:creationId xmlns:p14="http://schemas.microsoft.com/office/powerpoint/2010/main" val="170237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lstStyle/>
          <a:p>
            <a:r>
              <a:rPr lang="en-US" dirty="0" smtClean="0"/>
              <a:t>Lavishing too much praise. If you catch your teenagers reading, show interest, but don't make a big deal out of it. Teens need to know that they're reading for their own pleasure—not for your approval.</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705" y="4114800"/>
            <a:ext cx="3803650" cy="226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78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Summer</a:t>
            </a:r>
            <a:endParaRPr lang="en-US" dirty="0"/>
          </a:p>
        </p:txBody>
      </p:sp>
      <p:sp>
        <p:nvSpPr>
          <p:cNvPr id="3" name="Content Placeholder 2"/>
          <p:cNvSpPr>
            <a:spLocks noGrp="1"/>
          </p:cNvSpPr>
          <p:nvPr>
            <p:ph idx="1"/>
          </p:nvPr>
        </p:nvSpPr>
        <p:spPr/>
        <p:txBody>
          <a:bodyPr>
            <a:normAutofit/>
          </a:bodyPr>
          <a:lstStyle/>
          <a:p>
            <a:r>
              <a:rPr lang="en-US" dirty="0" smtClean="0">
                <a:solidFill>
                  <a:srgbClr val="7030A0"/>
                </a:solidFill>
              </a:rPr>
              <a:t>Ways to encourage teens to read...</a:t>
            </a:r>
          </a:p>
          <a:p>
            <a:endParaRPr lang="en-US" dirty="0" smtClean="0"/>
          </a:p>
          <a:p>
            <a:r>
              <a:rPr lang="en-US" dirty="0" smtClean="0"/>
              <a:t>Set an example. Let teens see you reading for pleasure.</a:t>
            </a:r>
          </a:p>
          <a:p>
            <a:endParaRPr lang="en-US" dirty="0"/>
          </a:p>
          <a:p>
            <a:r>
              <a:rPr lang="en-US" dirty="0" smtClean="0"/>
              <a:t>Furnish your home with a variety of reading </a:t>
            </a:r>
            <a:r>
              <a:rPr lang="en-US" dirty="0" smtClean="0"/>
              <a:t>materials</a:t>
            </a:r>
            <a:endParaRPr lang="en-US" dirty="0"/>
          </a:p>
        </p:txBody>
      </p:sp>
    </p:spTree>
    <p:extLst>
      <p:ext uri="{BB962C8B-B14F-4D97-AF65-F5344CB8AC3E}">
        <p14:creationId xmlns:p14="http://schemas.microsoft.com/office/powerpoint/2010/main" val="2233706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863</Words>
  <Application>Microsoft Office PowerPoint</Application>
  <PresentationFormat>On-screen Show (4:3)</PresentationFormat>
  <Paragraphs>118</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Preparing for Summer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Summer</dc:title>
  <dc:creator>Aretha</dc:creator>
  <cp:lastModifiedBy>Aretha</cp:lastModifiedBy>
  <cp:revision>18</cp:revision>
  <dcterms:created xsi:type="dcterms:W3CDTF">2015-04-16T23:08:08Z</dcterms:created>
  <dcterms:modified xsi:type="dcterms:W3CDTF">2015-05-01T01:04:33Z</dcterms:modified>
</cp:coreProperties>
</file>